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9" r:id="rId4"/>
    <p:sldId id="258" r:id="rId5"/>
    <p:sldId id="260" r:id="rId6"/>
    <p:sldId id="263" r:id="rId7"/>
    <p:sldId id="261" r:id="rId8"/>
    <p:sldId id="262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C734-B7CA-4B37-B164-05F178A0179C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D7683EB0-970B-4243-B110-44CFB6F8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485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C734-B7CA-4B37-B164-05F178A0179C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83EB0-970B-4243-B110-44CFB6F8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083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C734-B7CA-4B37-B164-05F178A0179C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83EB0-970B-4243-B110-44CFB6F8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376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C734-B7CA-4B37-B164-05F178A0179C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83EB0-970B-4243-B110-44CFB6F8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17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EDE3C734-B7CA-4B37-B164-05F178A0179C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7683EB0-970B-4243-B110-44CFB6F8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807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C734-B7CA-4B37-B164-05F178A0179C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83EB0-970B-4243-B110-44CFB6F8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19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C734-B7CA-4B37-B164-05F178A0179C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83EB0-970B-4243-B110-44CFB6F8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90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C734-B7CA-4B37-B164-05F178A0179C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83EB0-970B-4243-B110-44CFB6F8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51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C734-B7CA-4B37-B164-05F178A0179C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83EB0-970B-4243-B110-44CFB6F8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4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C734-B7CA-4B37-B164-05F178A0179C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83EB0-970B-4243-B110-44CFB6F8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634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C734-B7CA-4B37-B164-05F178A0179C}" type="datetimeFigureOut">
              <a:rPr lang="en-US" smtClean="0"/>
              <a:t>4/15/2024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83EB0-970B-4243-B110-44CFB6F8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14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EDE3C734-B7CA-4B37-B164-05F178A0179C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D7683EB0-970B-4243-B110-44CFB6F8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70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portation.ky.gov/Planning/Pages/Functional-Classification.as" TargetMode="External"/><Relationship Id="rId2" Type="http://schemas.openxmlformats.org/officeDocument/2006/relationships/hyperlink" Target="https://www.fhwa.dot.gov/planning/processes/statewide/related/hwy-functional-classification-2023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C3D25154-9EF7-4C33-9AAC-7B3BE089F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4506A6-3666-64EF-9F54-DAA0804715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60" y="643468"/>
            <a:ext cx="9966960" cy="3592432"/>
          </a:xfrm>
        </p:spPr>
        <p:txBody>
          <a:bodyPr>
            <a:normAutofit/>
          </a:bodyPr>
          <a:lstStyle/>
          <a:p>
            <a:pPr algn="ctr"/>
            <a:r>
              <a:rPr lang="en-US" sz="7200" dirty="0"/>
              <a:t>Functional Classification Review</a:t>
            </a: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1604E8C0-C927-4C06-A96A-BF3323BA7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0"/>
            <a:ext cx="12192000" cy="229583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C1583D-AA57-CD14-A297-2FDE3C3303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4913336"/>
            <a:ext cx="7891272" cy="106984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KYTC</a:t>
            </a:r>
          </a:p>
          <a:p>
            <a:r>
              <a:rPr lang="en-US" dirty="0">
                <a:solidFill>
                  <a:srgbClr val="000000"/>
                </a:solidFill>
              </a:rPr>
              <a:t>Division of Planning</a:t>
            </a:r>
          </a:p>
        </p:txBody>
      </p:sp>
      <p:grpSp>
        <p:nvGrpSpPr>
          <p:cNvPr id="18" name="Group 11">
            <a:extLst>
              <a:ext uri="{FF2B5EF4-FFF2-40B4-BE49-F238E27FC236}">
                <a16:creationId xmlns:a16="http://schemas.microsoft.com/office/drawing/2014/main" id="{9DCECFD5-4C30-4892-9FF0-540E17955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5590" y="5111496"/>
            <a:ext cx="1080904" cy="1080902"/>
            <a:chOff x="10245590" y="5111496"/>
            <a:chExt cx="1080904" cy="108090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5C67F70-EAFE-425C-8422-591620A96D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5590" y="5111496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9" name="Oval 13">
              <a:extLst>
                <a:ext uri="{FF2B5EF4-FFF2-40B4-BE49-F238E27FC236}">
                  <a16:creationId xmlns:a16="http://schemas.microsoft.com/office/drawing/2014/main" id="{D47FA16B-C217-4D91-84EA-5B0846BDDA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53681" y="5219586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6071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07B58-6C74-C21E-24C3-BE6438F82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0A745-C537-7A27-FA5B-EDC6D2C5D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>
                <a:hlinkClick r:id="rId2"/>
              </a:rPr>
              <a:t> FHWA – Highway Functional Classification Concepts, Criteria and Procedures: 2023 Edition</a:t>
            </a:r>
            <a:endParaRPr lang="en-US" dirty="0"/>
          </a:p>
          <a:p>
            <a:pPr marL="274320" lvl="1" indent="0">
              <a:buNone/>
            </a:pPr>
            <a:endParaRPr lang="en-US" dirty="0"/>
          </a:p>
          <a:p>
            <a:pPr lvl="1"/>
            <a:r>
              <a:rPr lang="en-US" dirty="0">
                <a:hlinkClick r:id="rId3"/>
              </a:rPr>
              <a:t>KYTC Functional Classification Homepage</a:t>
            </a:r>
            <a:endParaRPr lang="en-US" dirty="0"/>
          </a:p>
          <a:p>
            <a:pPr marL="27432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780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040BD-80F2-2E2B-130F-E7A61C7FC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624328"/>
            <a:ext cx="10058400" cy="1609344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029165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A0190-D4A9-D6EB-CD20-E84C8B942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A39D0-ACE9-C7E0-94EE-BD8E58681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68051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Describes the function a road plays in serving the flow of traffic through a highway network</a:t>
            </a:r>
          </a:p>
          <a:p>
            <a:r>
              <a:rPr lang="en-US" dirty="0"/>
              <a:t>It is the road’s primary purpose that defines the functional class category that it is assigned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B1C208-951A-CB09-A022-0942D8D4C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492" y="3048679"/>
            <a:ext cx="8592749" cy="3324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469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C5CF4-CF11-CA15-40A4-486A00F7C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Aid eligibility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E77EF-D937-3726-6AD3-CDC90A156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Roads are eligible for federal funding if they fall within functional classes 1 to 5 or 6 in an Urban area</a:t>
            </a:r>
          </a:p>
          <a:p>
            <a:r>
              <a:rPr lang="en-US" dirty="0"/>
              <a:t>The review of Urban Area Boundaries and Functional Classification can impact the federal aid eligibility of roads.</a:t>
            </a:r>
          </a:p>
          <a:p>
            <a:r>
              <a:rPr lang="en-US" dirty="0"/>
              <a:t>This gives stakeholders incentive to participate in the review.</a:t>
            </a:r>
          </a:p>
          <a:p>
            <a:r>
              <a:rPr lang="en-US" dirty="0"/>
              <a:t>We want to make sure that federal funds are allocated appropriately.</a:t>
            </a:r>
          </a:p>
        </p:txBody>
      </p:sp>
      <p:pic>
        <p:nvPicPr>
          <p:cNvPr id="1028" name="Picture 4" descr="Functional Classification System">
            <a:extLst>
              <a:ext uri="{FF2B5EF4-FFF2-40B4-BE49-F238E27FC236}">
                <a16:creationId xmlns:a16="http://schemas.microsoft.com/office/drawing/2014/main" id="{1ED088CB-21DD-BD71-B8B7-46E02B37A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247" y="4351539"/>
            <a:ext cx="4465476" cy="233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381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C51F0-E915-0469-ADCC-FB09A4202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67331"/>
          </a:xfrm>
        </p:spPr>
        <p:txBody>
          <a:bodyPr/>
          <a:lstStyle/>
          <a:p>
            <a:r>
              <a:rPr lang="en-US" dirty="0"/>
              <a:t>Federal Aid eligibility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D749E2E-E709-BBED-3ED8-5CE1119B25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9369520"/>
              </p:ext>
            </p:extLst>
          </p:nvPr>
        </p:nvGraphicFramePr>
        <p:xfrm>
          <a:off x="1371978" y="2005459"/>
          <a:ext cx="6723398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1699">
                  <a:extLst>
                    <a:ext uri="{9D8B030D-6E8A-4147-A177-3AD203B41FA5}">
                      <a16:colId xmlns:a16="http://schemas.microsoft.com/office/drawing/2014/main" val="2454268229"/>
                    </a:ext>
                  </a:extLst>
                </a:gridCol>
                <a:gridCol w="3361699">
                  <a:extLst>
                    <a:ext uri="{9D8B030D-6E8A-4147-A177-3AD203B41FA5}">
                      <a16:colId xmlns:a16="http://schemas.microsoft.com/office/drawing/2014/main" val="1817627390"/>
                    </a:ext>
                  </a:extLst>
                </a:gridCol>
              </a:tblGrid>
              <a:tr h="25759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Principal Arterial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4659181"/>
                  </a:ext>
                </a:extLst>
              </a:tr>
              <a:tr h="257591">
                <a:tc>
                  <a:txBody>
                    <a:bodyPr/>
                    <a:lstStyle/>
                    <a:p>
                      <a:r>
                        <a:rPr lang="en-US" sz="1200" dirty="0"/>
                        <a:t>Interstate</a:t>
                      </a:r>
                    </a:p>
                  </a:txBody>
                  <a:tcPr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Interstate</a:t>
                      </a:r>
                    </a:p>
                  </a:txBody>
                  <a:tcPr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35204"/>
                  </a:ext>
                </a:extLst>
              </a:tr>
              <a:tr h="258585">
                <a:tc>
                  <a:txBody>
                    <a:bodyPr/>
                    <a:lstStyle/>
                    <a:p>
                      <a:r>
                        <a:rPr lang="en-US" sz="1200" dirty="0"/>
                        <a:t>Other Freeway and Expressway</a:t>
                      </a:r>
                    </a:p>
                  </a:txBody>
                  <a:tcPr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Other Freeway and Expressway</a:t>
                      </a:r>
                    </a:p>
                  </a:txBody>
                  <a:tcPr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248509"/>
                  </a:ext>
                </a:extLst>
              </a:tr>
              <a:tr h="257591">
                <a:tc>
                  <a:txBody>
                    <a:bodyPr/>
                    <a:lstStyle/>
                    <a:p>
                      <a:r>
                        <a:rPr lang="en-US" sz="1200" dirty="0"/>
                        <a:t>Other Principal Arterial</a:t>
                      </a:r>
                    </a:p>
                  </a:txBody>
                  <a:tcPr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Other Principal Arterial</a:t>
                      </a:r>
                    </a:p>
                  </a:txBody>
                  <a:tcPr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890004"/>
                  </a:ext>
                </a:extLst>
              </a:tr>
              <a:tr h="25759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Minor Arterial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013021"/>
                  </a:ext>
                </a:extLst>
              </a:tr>
              <a:tr h="257591">
                <a:tc>
                  <a:txBody>
                    <a:bodyPr/>
                    <a:lstStyle/>
                    <a:p>
                      <a:r>
                        <a:rPr lang="en-US" sz="1200" dirty="0"/>
                        <a:t>Minor Arterial</a:t>
                      </a:r>
                    </a:p>
                  </a:txBody>
                  <a:tcPr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Minor Arterial</a:t>
                      </a:r>
                    </a:p>
                  </a:txBody>
                  <a:tcPr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6427178"/>
                  </a:ext>
                </a:extLst>
              </a:tr>
              <a:tr h="25759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Collector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5772080"/>
                  </a:ext>
                </a:extLst>
              </a:tr>
              <a:tr h="257591">
                <a:tc>
                  <a:txBody>
                    <a:bodyPr/>
                    <a:lstStyle/>
                    <a:p>
                      <a:r>
                        <a:rPr lang="en-US" sz="1200" dirty="0"/>
                        <a:t>Major Collector</a:t>
                      </a:r>
                    </a:p>
                  </a:txBody>
                  <a:tcPr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Major Collector</a:t>
                      </a:r>
                    </a:p>
                  </a:txBody>
                  <a:tcPr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46738"/>
                  </a:ext>
                </a:extLst>
              </a:tr>
              <a:tr h="257591">
                <a:tc>
                  <a:txBody>
                    <a:bodyPr/>
                    <a:lstStyle/>
                    <a:p>
                      <a:r>
                        <a:rPr lang="en-US" sz="1200" dirty="0"/>
                        <a:t>Minor Collector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Minor Collector</a:t>
                      </a:r>
                    </a:p>
                  </a:txBody>
                  <a:tcPr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623038"/>
                  </a:ext>
                </a:extLst>
              </a:tr>
              <a:tr h="25759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Local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1281586"/>
                  </a:ext>
                </a:extLst>
              </a:tr>
              <a:tr h="257591">
                <a:tc>
                  <a:txBody>
                    <a:bodyPr/>
                    <a:lstStyle/>
                    <a:p>
                      <a:r>
                        <a:rPr lang="en-US" sz="1200" dirty="0"/>
                        <a:t>Local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Local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728235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FE573D9-00ED-A355-465C-7239AED3BB55}"/>
              </a:ext>
            </a:extLst>
          </p:cNvPr>
          <p:cNvSpPr txBox="1"/>
          <p:nvPr/>
        </p:nvSpPr>
        <p:spPr>
          <a:xfrm>
            <a:off x="2688822" y="1543794"/>
            <a:ext cx="9477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Rural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3BE9F7-B3A4-FDD8-3AF1-D29E5CD910FA}"/>
              </a:ext>
            </a:extLst>
          </p:cNvPr>
          <p:cNvSpPr txBox="1"/>
          <p:nvPr/>
        </p:nvSpPr>
        <p:spPr>
          <a:xfrm>
            <a:off x="6096000" y="1488569"/>
            <a:ext cx="10549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Urban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C3DC768-02A2-190B-43C7-C180896DB1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215826"/>
              </p:ext>
            </p:extLst>
          </p:nvPr>
        </p:nvGraphicFramePr>
        <p:xfrm>
          <a:off x="1371978" y="5291055"/>
          <a:ext cx="358140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513">
                  <a:extLst>
                    <a:ext uri="{9D8B030D-6E8A-4147-A177-3AD203B41FA5}">
                      <a16:colId xmlns:a16="http://schemas.microsoft.com/office/drawing/2014/main" val="635474648"/>
                    </a:ext>
                  </a:extLst>
                </a:gridCol>
                <a:gridCol w="2909888">
                  <a:extLst>
                    <a:ext uri="{9D8B030D-6E8A-4147-A177-3AD203B41FA5}">
                      <a16:colId xmlns:a16="http://schemas.microsoft.com/office/drawing/2014/main" val="13842915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= Federal Aid Eligible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879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6509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F7944-BD68-B0FD-1967-7265CCC0A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91C01-BEB5-5469-3BED-E7316784F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Generate data, maps etc. for use by local planning partners (MPOs, KYTC Districts and local officials)</a:t>
            </a:r>
          </a:p>
          <a:p>
            <a:r>
              <a:rPr lang="en-US" dirty="0"/>
              <a:t>Deliver data and documents to local planning partners</a:t>
            </a:r>
          </a:p>
          <a:p>
            <a:r>
              <a:rPr lang="en-US" dirty="0"/>
              <a:t>Work with planning partners during the review process</a:t>
            </a:r>
          </a:p>
          <a:p>
            <a:r>
              <a:rPr lang="en-US" dirty="0"/>
              <a:t>Gather and review all Functional Classification changes</a:t>
            </a:r>
          </a:p>
          <a:p>
            <a:r>
              <a:rPr lang="en-US" dirty="0"/>
              <a:t>Submit changes to FHWA for approval</a:t>
            </a:r>
          </a:p>
          <a:p>
            <a:r>
              <a:rPr lang="en-US" dirty="0"/>
              <a:t>Once approved, incorporate changes into HIS</a:t>
            </a:r>
          </a:p>
        </p:txBody>
      </p:sp>
    </p:spTree>
    <p:extLst>
      <p:ext uri="{BB962C8B-B14F-4D97-AF65-F5344CB8AC3E}">
        <p14:creationId xmlns:p14="http://schemas.microsoft.com/office/powerpoint/2010/main" val="1764568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FC92A-8090-9F1D-635A-529D2FFC2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C226B1DD-44C5-73DB-98E1-0B1D3470B5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151" y="2458804"/>
            <a:ext cx="9233748" cy="1609343"/>
          </a:xfrm>
        </p:spPr>
      </p:pic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F16B0002-FF5F-6388-C717-0FDF00FD6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257" y="4245429"/>
            <a:ext cx="9239640" cy="148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383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15405-7401-D2A0-0516-1F3816B35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245E8-E123-B1AB-C371-A871CA016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1974731"/>
          </a:xfrm>
        </p:spPr>
        <p:txBody>
          <a:bodyPr/>
          <a:lstStyle/>
          <a:p>
            <a:r>
              <a:rPr lang="en-US" dirty="0"/>
              <a:t>Tentative Timeline:</a:t>
            </a:r>
          </a:p>
          <a:p>
            <a:pPr lvl="1"/>
            <a:r>
              <a:rPr lang="en-US" dirty="0"/>
              <a:t>Start Spring of 2025</a:t>
            </a:r>
          </a:p>
          <a:p>
            <a:pPr lvl="1"/>
            <a:r>
              <a:rPr lang="en-US" dirty="0"/>
              <a:t>Have all changes from planning partners due Fall 2025</a:t>
            </a:r>
          </a:p>
          <a:p>
            <a:pPr lvl="1"/>
            <a:r>
              <a:rPr lang="en-US" dirty="0"/>
              <a:t>Have all changes to FHWA for approval December 1</a:t>
            </a:r>
            <a:r>
              <a:rPr lang="en-US" baseline="30000" dirty="0"/>
              <a:t>st</a:t>
            </a:r>
            <a:endParaRPr lang="en-US" dirty="0"/>
          </a:p>
          <a:p>
            <a:pPr lvl="1"/>
            <a:r>
              <a:rPr lang="en-US" dirty="0"/>
              <a:t>Hope to have all changes approved by end of 2025</a:t>
            </a:r>
          </a:p>
        </p:txBody>
      </p:sp>
    </p:spTree>
    <p:extLst>
      <p:ext uri="{BB962C8B-B14F-4D97-AF65-F5344CB8AC3E}">
        <p14:creationId xmlns:p14="http://schemas.microsoft.com/office/powerpoint/2010/main" val="4162438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 descr="Map&#10;&#10;Description automatically generated">
            <a:extLst>
              <a:ext uri="{FF2B5EF4-FFF2-40B4-BE49-F238E27FC236}">
                <a16:creationId xmlns:a16="http://schemas.microsoft.com/office/drawing/2014/main" id="{96EC653B-AC9C-1A5F-1990-D2F6F8EF7B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717" y="108693"/>
            <a:ext cx="7244307" cy="6640614"/>
          </a:xfrm>
        </p:spPr>
      </p:pic>
    </p:spTree>
    <p:extLst>
      <p:ext uri="{BB962C8B-B14F-4D97-AF65-F5344CB8AC3E}">
        <p14:creationId xmlns:p14="http://schemas.microsoft.com/office/powerpoint/2010/main" val="2639405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E10BBB06-50F2-9EBF-4068-60BE19B9DB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40" y="196209"/>
            <a:ext cx="4996131" cy="646558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A8F407-51DB-961F-431E-12A0272C8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3748" y="-1"/>
            <a:ext cx="52414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8428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AE620AAE2AEB4487F1A743D73B8D7F" ma:contentTypeVersion="0" ma:contentTypeDescription="Create a new document." ma:contentTypeScope="" ma:versionID="65481eb4f3d4be0bc1559c8efc3801e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34f8c0c0eabdc6c42b2f987c760c0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A8908EB-BDC6-46D5-9D82-53BF492B2A22}"/>
</file>

<file path=customXml/itemProps2.xml><?xml version="1.0" encoding="utf-8"?>
<ds:datastoreItem xmlns:ds="http://schemas.openxmlformats.org/officeDocument/2006/customXml" ds:itemID="{BF825C07-4871-4110-BDA2-89849EF35DB3}"/>
</file>

<file path=customXml/itemProps3.xml><?xml version="1.0" encoding="utf-8"?>
<ds:datastoreItem xmlns:ds="http://schemas.openxmlformats.org/officeDocument/2006/customXml" ds:itemID="{59302F49-199E-4444-9F38-FFAC4ADE98B6}"/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4199</TotalTime>
  <Words>267</Words>
  <Application>Microsoft Office PowerPoint</Application>
  <PresentationFormat>Widescreen</PresentationFormat>
  <Paragraphs>52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Rockwell</vt:lpstr>
      <vt:lpstr>Rockwell Condensed</vt:lpstr>
      <vt:lpstr>Rockwell Extra Bold</vt:lpstr>
      <vt:lpstr>Wingdings</vt:lpstr>
      <vt:lpstr>Wood Type</vt:lpstr>
      <vt:lpstr>Functional Classification Review</vt:lpstr>
      <vt:lpstr>Functional Classification</vt:lpstr>
      <vt:lpstr>Federal Aid eligibility</vt:lpstr>
      <vt:lpstr>Federal Aid eligibility</vt:lpstr>
      <vt:lpstr>Review </vt:lpstr>
      <vt:lpstr>Review</vt:lpstr>
      <vt:lpstr>Review</vt:lpstr>
      <vt:lpstr>PowerPoint Presentation</vt:lpstr>
      <vt:lpstr>PowerPoint Presentation</vt:lpstr>
      <vt:lpstr>Links</vt:lpstr>
      <vt:lpstr>Questions?</vt:lpstr>
    </vt:vector>
  </TitlesOfParts>
  <Company>Commonwealth Of Kentucky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Functional Classification Review</dc:title>
  <dc:creator>Quarles, Ramsey M (KYTC)</dc:creator>
  <cp:lastModifiedBy>Quarles, Ramsey M (KYTC)</cp:lastModifiedBy>
  <cp:revision>10</cp:revision>
  <dcterms:created xsi:type="dcterms:W3CDTF">2024-04-09T16:12:45Z</dcterms:created>
  <dcterms:modified xsi:type="dcterms:W3CDTF">2024-04-15T19:12:44Z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0x010100B4AE620AAE2AEB4487F1A743D73B8D7F</vt:lpwstr>
  </property>
</Properties>
</file>